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ja-JP" altLang="en-US" dirty="0"/>
              <a:t> </a:t>
            </a:r>
            <a:r>
              <a:rPr lang="en-US" altLang="ja-JP" dirty="0"/>
              <a:t>Cost</a:t>
            </a:r>
            <a:r>
              <a:rPr lang="en-US" altLang="ja-JP" baseline="0" dirty="0"/>
              <a:t> Effectiveness </a:t>
            </a:r>
            <a:r>
              <a:rPr lang="en-US" altLang="ja-JP" baseline="0" dirty="0" smtClean="0"/>
              <a:t>(</a:t>
            </a:r>
            <a:r>
              <a:rPr lang="en-US" altLang="ja-JP" baseline="0" dirty="0" smtClean="0">
                <a:solidFill>
                  <a:schemeClr val="tx1"/>
                </a:solidFill>
              </a:rPr>
              <a:t>Pre-tax</a:t>
            </a:r>
            <a:r>
              <a:rPr lang="en-US" altLang="ja-JP" baseline="0" dirty="0" smtClean="0"/>
              <a:t> net </a:t>
            </a:r>
            <a:r>
              <a:rPr lang="en-US" altLang="ja-JP" baseline="0" dirty="0"/>
              <a:t>Income/Cost)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Partnership（w/o sole prop.）</c:v>
          </c:tx>
          <c:marker>
            <c:symbol val="none"/>
          </c:marker>
          <c:cat>
            <c:numRef>
              <c:f>'All Data'!$B$8:$AH$8</c:f>
              <c:numCache>
                <c:formatCode>General</c:formatCod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numCache>
            </c:numRef>
          </c:cat>
          <c:val>
            <c:numRef>
              <c:f>'All Data'!$B$152:$AH$152</c:f>
              <c:numCache>
                <c:formatCode>0.00%</c:formatCode>
                <c:ptCount val="33"/>
                <c:pt idx="0">
                  <c:v>2.1905201704283461E-2</c:v>
                </c:pt>
                <c:pt idx="1">
                  <c:v>-1.7798903856551995E-3</c:v>
                </c:pt>
                <c:pt idx="2">
                  <c:v>-7.8429007267532668E-3</c:v>
                </c:pt>
                <c:pt idx="3">
                  <c:v>4.1848623399674979E-3</c:v>
                </c:pt>
                <c:pt idx="4">
                  <c:v>4.5013025686351082E-3</c:v>
                </c:pt>
                <c:pt idx="5">
                  <c:v>-1.6034535028219853E-3</c:v>
                </c:pt>
                <c:pt idx="6">
                  <c:v>-1.019537389045237E-2</c:v>
                </c:pt>
                <c:pt idx="7">
                  <c:v>1.7690618816957025E-2</c:v>
                </c:pt>
                <c:pt idx="8">
                  <c:v>3.4048217779447484E-2</c:v>
                </c:pt>
                <c:pt idx="9">
                  <c:v>3.0821497414622031E-2</c:v>
                </c:pt>
                <c:pt idx="10">
                  <c:v>2.9563614042534124E-2</c:v>
                </c:pt>
                <c:pt idx="11">
                  <c:v>3.1023723789060594E-2</c:v>
                </c:pt>
                <c:pt idx="12">
                  <c:v>4.4559033800411936E-2</c:v>
                </c:pt>
                <c:pt idx="13">
                  <c:v>5.3780283500362264E-2</c:v>
                </c:pt>
                <c:pt idx="14">
                  <c:v>6.343123772759629E-2</c:v>
                </c:pt>
                <c:pt idx="15">
                  <c:v>6.8337820328715396E-2</c:v>
                </c:pt>
                <c:pt idx="16">
                  <c:v>8.0730375259131293E-2</c:v>
                </c:pt>
                <c:pt idx="17">
                  <c:v>8.4029028541364348E-2</c:v>
                </c:pt>
                <c:pt idx="18">
                  <c:v>8.8420205458451015E-2</c:v>
                </c:pt>
                <c:pt idx="19">
                  <c:v>9.1114956981013087E-2</c:v>
                </c:pt>
                <c:pt idx="20">
                  <c:v>8.7085550833431821E-2</c:v>
                </c:pt>
                <c:pt idx="21">
                  <c:v>8.0559995829521086E-2</c:v>
                </c:pt>
                <c:pt idx="22">
                  <c:v>7.5204179385627123E-2</c:v>
                </c:pt>
                <c:pt idx="23">
                  <c:v>7.9985589027985443E-2</c:v>
                </c:pt>
                <c:pt idx="24">
                  <c:v>9.2993965870452069E-2</c:v>
                </c:pt>
                <c:pt idx="25">
                  <c:v>0.11485882406707004</c:v>
                </c:pt>
                <c:pt idx="26">
                  <c:v>0.1213689473139014</c:v>
                </c:pt>
                <c:pt idx="27">
                  <c:v>0.11717184268831679</c:v>
                </c:pt>
                <c:pt idx="28">
                  <c:v>7.7125764055093998E-2</c:v>
                </c:pt>
                <c:pt idx="29">
                  <c:v>7.9371029497458667E-2</c:v>
                </c:pt>
                <c:pt idx="30">
                  <c:v>0.10266306147330158</c:v>
                </c:pt>
                <c:pt idx="31">
                  <c:v>9.5045951484877503E-2</c:v>
                </c:pt>
                <c:pt idx="32">
                  <c:v>0.12056527708955668</c:v>
                </c:pt>
              </c:numCache>
            </c:numRef>
          </c:val>
          <c:smooth val="0"/>
        </c:ser>
        <c:ser>
          <c:idx val="2"/>
          <c:order val="1"/>
          <c:tx>
            <c:v>Corporate</c:v>
          </c:tx>
          <c:spPr>
            <a:ln>
              <a:prstDash val="dash"/>
            </a:ln>
          </c:spPr>
          <c:marker>
            <c:symbol val="none"/>
          </c:marker>
          <c:cat>
            <c:numRef>
              <c:f>'All Data'!$B$8:$AH$8</c:f>
              <c:numCache>
                <c:formatCode>General</c:formatCod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numCache>
            </c:numRef>
          </c:cat>
          <c:val>
            <c:numRef>
              <c:f>'All Data'!$B$150:$AH$150</c:f>
              <c:numCache>
                <c:formatCode>0.00%</c:formatCode>
                <c:ptCount val="33"/>
                <c:pt idx="0">
                  <c:v>4.2570813410805992E-2</c:v>
                </c:pt>
                <c:pt idx="1">
                  <c:v>3.2077598364083713E-2</c:v>
                </c:pt>
                <c:pt idx="2">
                  <c:v>2.2819274629071185E-2</c:v>
                </c:pt>
                <c:pt idx="3">
                  <c:v>2.7546359369017268E-2</c:v>
                </c:pt>
                <c:pt idx="4">
                  <c:v>3.1172907372246268E-2</c:v>
                </c:pt>
                <c:pt idx="5">
                  <c:v>3.0059852690780629E-2</c:v>
                </c:pt>
                <c:pt idx="6">
                  <c:v>3.2967173455541711E-2</c:v>
                </c:pt>
                <c:pt idx="7">
                  <c:v>3.6615783807845942E-2</c:v>
                </c:pt>
                <c:pt idx="8">
                  <c:v>4.4028082351615365E-2</c:v>
                </c:pt>
                <c:pt idx="9">
                  <c:v>3.911812141453231E-2</c:v>
                </c:pt>
                <c:pt idx="10">
                  <c:v>3.5806026496163927E-2</c:v>
                </c:pt>
                <c:pt idx="11">
                  <c:v>3.3459921731758331E-2</c:v>
                </c:pt>
                <c:pt idx="12">
                  <c:v>3.7200327758319073E-2</c:v>
                </c:pt>
                <c:pt idx="13">
                  <c:v>4.5179159759520478E-2</c:v>
                </c:pt>
                <c:pt idx="14">
                  <c:v>4.7279586617703769E-2</c:v>
                </c:pt>
                <c:pt idx="15">
                  <c:v>5.5432891394659595E-2</c:v>
                </c:pt>
                <c:pt idx="16">
                  <c:v>5.849843396784199E-2</c:v>
                </c:pt>
                <c:pt idx="17">
                  <c:v>6.224821235018612E-2</c:v>
                </c:pt>
                <c:pt idx="18">
                  <c:v>5.2648909161295526E-2</c:v>
                </c:pt>
                <c:pt idx="19">
                  <c:v>5.3487279488328092E-2</c:v>
                </c:pt>
                <c:pt idx="20">
                  <c:v>4.8667935090021916E-2</c:v>
                </c:pt>
                <c:pt idx="21">
                  <c:v>2.8726506250955266E-2</c:v>
                </c:pt>
                <c:pt idx="22">
                  <c:v>2.6776850977043652E-2</c:v>
                </c:pt>
                <c:pt idx="23">
                  <c:v>3.8389147214859046E-2</c:v>
                </c:pt>
                <c:pt idx="24">
                  <c:v>5.235910494086396E-2</c:v>
                </c:pt>
                <c:pt idx="25">
                  <c:v>8.9621471255497576E-2</c:v>
                </c:pt>
                <c:pt idx="26">
                  <c:v>8.2081393698087465E-2</c:v>
                </c:pt>
                <c:pt idx="27">
                  <c:v>7.3367452946335218E-2</c:v>
                </c:pt>
                <c:pt idx="28">
                  <c:v>3.4270145893875475E-2</c:v>
                </c:pt>
                <c:pt idx="29">
                  <c:v>3.7366405747764807E-2</c:v>
                </c:pt>
                <c:pt idx="30">
                  <c:v>5.5979112439461763E-2</c:v>
                </c:pt>
                <c:pt idx="31">
                  <c:v>4.8897543301026379E-2</c:v>
                </c:pt>
                <c:pt idx="32">
                  <c:v>6.5123547147971139E-2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350640"/>
        <c:axId val="472351424"/>
      </c:lineChart>
      <c:catAx>
        <c:axId val="47235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72351424"/>
        <c:crosses val="autoZero"/>
        <c:auto val="0"/>
        <c:lblAlgn val="ctr"/>
        <c:lblOffset val="100"/>
        <c:tickLblSkip val="5"/>
        <c:tickMarkSkip val="1"/>
        <c:noMultiLvlLbl val="0"/>
      </c:catAx>
      <c:valAx>
        <c:axId val="472351424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472350640"/>
        <c:crossesAt val="1"/>
        <c:crossBetween val="between"/>
      </c:valAx>
      <c:spPr>
        <a:ln>
          <a:noFill/>
        </a:ln>
      </c:spPr>
    </c:plotArea>
    <c:legend>
      <c:legendPos val="l"/>
      <c:layout>
        <c:manualLayout>
          <c:xMode val="edge"/>
          <c:yMode val="edge"/>
          <c:x val="0.3959052611663243"/>
          <c:y val="0.2005211499872161"/>
          <c:w val="0.30442937688344512"/>
          <c:h val="0.14028014582211085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0.14492</cdr:x>
      <cdr:y>0.11098</cdr:y>
    </cdr:from>
    <cdr:to>
      <cdr:x>0.85304</cdr:x>
      <cdr:y>0.15875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348842" y="675380"/>
          <a:ext cx="6590926" cy="290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1100" dirty="0"/>
            <a:t>Data</a:t>
          </a:r>
          <a:r>
            <a:rPr lang="en-US" altLang="ja-JP" sz="1100" baseline="0" dirty="0"/>
            <a:t> Source : </a:t>
          </a:r>
          <a:r>
            <a:rPr lang="en-US" altLang="ja-JP" sz="1100" baseline="0" dirty="0" smtClean="0">
              <a:solidFill>
                <a:srgbClr val="FF0000"/>
              </a:solidFill>
            </a:rPr>
            <a:t>US-</a:t>
          </a:r>
          <a:r>
            <a:rPr lang="en-US" altLang="ja-JP" sz="1100" dirty="0" smtClean="0">
              <a:solidFill>
                <a:srgbClr val="FF0000"/>
              </a:solidFill>
            </a:rPr>
            <a:t>IRS-SOI-IBD</a:t>
          </a:r>
          <a:r>
            <a:rPr lang="en-US" altLang="ja-JP" sz="1100" dirty="0" smtClean="0"/>
            <a:t> </a:t>
          </a:r>
          <a:r>
            <a:rPr lang="ja-JP" altLang="en-US" sz="1100" baseline="0" dirty="0" smtClean="0"/>
            <a:t> </a:t>
          </a:r>
          <a:r>
            <a:rPr lang="en-US" altLang="ja-JP" sz="1100" baseline="0" dirty="0"/>
            <a:t>Table 1</a:t>
          </a:r>
          <a:r>
            <a:rPr lang="ja-JP" altLang="en-US" sz="1100" baseline="0" dirty="0"/>
            <a:t>　</a:t>
          </a:r>
          <a:r>
            <a:rPr lang="en-US" altLang="ja-JP" sz="1100" baseline="0" dirty="0"/>
            <a:t>https://www.irs.gov/pub/irs-soi/12otidb1.xls</a:t>
          </a:r>
          <a:r>
            <a:rPr lang="ja-JP" altLang="en-US" sz="1100" baseline="0" dirty="0"/>
            <a:t>）　</a:t>
          </a:r>
          <a:endParaRPr lang="en-US" altLang="ja-JP" sz="1100" baseline="0" dirty="0"/>
        </a:p>
        <a:p xmlns:a="http://schemas.openxmlformats.org/drawingml/2006/main">
          <a:r>
            <a:rPr lang="ja-JP" altLang="en-US" sz="1100" baseline="0" dirty="0"/>
            <a:t>　</a:t>
          </a:r>
          <a:r>
            <a:rPr lang="en-US" altLang="ja-JP" sz="1100" baseline="0" dirty="0"/>
            <a:t> </a:t>
          </a:r>
          <a:r>
            <a:rPr lang="ja-JP" altLang="en-US" sz="1100" baseline="0" dirty="0"/>
            <a:t>　 </a:t>
          </a:r>
          <a:endParaRPr lang="ja-JP" alt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2858-4A3A-4C7C-9046-A305F12263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51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9F4D-706D-4E36-BA9C-FA2B3C05A6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9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47B2-38DF-4E49-9640-9AFDCBD6FF0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8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A79-1FA5-4CF3-B9DD-7C6A9B7DEE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2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CBF1-002A-4D00-802C-124FE83D7A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37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1230-3567-4C04-BE5A-80F9C01D5E6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1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16A6-AA58-4B1E-A7C8-9B1F5B5A7E3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89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21FC-4580-4E59-BF88-537638532CD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9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356-03E6-4530-89AF-7AF58BB237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55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41E0-D42C-464C-AB20-D9EC708AF33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8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FDE3-D510-40F3-9444-395F0797E8C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5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633F8-D5DB-4D3E-AECE-95FB6A8F212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2017/5/23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5C210-305A-49BD-A562-6C7F3F236CF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43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Cost effectiveness of partnership is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twice larger </a:t>
            </a:r>
            <a:r>
              <a:rPr kumimoji="1" lang="en-US" altLang="ja-JP" dirty="0" smtClean="0"/>
              <a:t>than that of corporate.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8397-37F7-4B6F-8424-CD9B121A29A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646474" y="-38729"/>
            <a:ext cx="1497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</a:rPr>
              <a:t>Source</a:t>
            </a:r>
            <a:r>
              <a:rPr lang="en-US" altLang="ja-JP" sz="1100" dirty="0">
                <a:solidFill>
                  <a:srgbClr val="FF0000"/>
                </a:solidFill>
              </a:rPr>
              <a:t>: US-IRS-SOI-IBD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0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Cost effectiveness of partnership is twice larger than that of corporate.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effectiveness of partnership is twice larger than that of corporate.</dc:title>
  <dc:creator>Jun Saito</dc:creator>
  <cp:lastModifiedBy>Jun Saito</cp:lastModifiedBy>
  <cp:revision>1</cp:revision>
  <dcterms:created xsi:type="dcterms:W3CDTF">2017-05-23T08:17:53Z</dcterms:created>
  <dcterms:modified xsi:type="dcterms:W3CDTF">2017-05-23T08:19:04Z</dcterms:modified>
</cp:coreProperties>
</file>